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emf" ContentType="image/x-emf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Relationship Id="rId9" Type="http://schemas.openxmlformats.org/officeDocument/2006/relationships/slideLayout" Target="../slideLayouts/slideLayout4.xml"/><Relationship Id="rId10" Type="http://schemas.openxmlformats.org/officeDocument/2006/relationships/slideLayout" Target="../slideLayouts/slideLayout5.xml"/><Relationship Id="rId11" Type="http://schemas.openxmlformats.org/officeDocument/2006/relationships/slideLayout" Target="../slideLayouts/slideLayout6.xml"/><Relationship Id="rId12" Type="http://schemas.openxmlformats.org/officeDocument/2006/relationships/slideLayout" Target="../slideLayouts/slideLayout7.xml"/><Relationship Id="rId13" Type="http://schemas.openxmlformats.org/officeDocument/2006/relationships/slideLayout" Target="../slideLayouts/slideLayout8.xml"/><Relationship Id="rId14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rafik 14" descr=""/>
          <p:cNvPicPr/>
          <p:nvPr/>
        </p:nvPicPr>
        <p:blipFill>
          <a:blip r:embed="rId3"/>
          <a:stretch/>
        </p:blipFill>
        <p:spPr>
          <a:xfrm>
            <a:off x="540000" y="360000"/>
            <a:ext cx="1223280" cy="410760"/>
          </a:xfrm>
          <a:prstGeom prst="rect">
            <a:avLst/>
          </a:prstGeom>
          <a:ln w="0">
            <a:noFill/>
          </a:ln>
        </p:spPr>
      </p:pic>
      <p:pic>
        <p:nvPicPr>
          <p:cNvPr id="1" name="Grafik 18" descr=""/>
          <p:cNvPicPr/>
          <p:nvPr/>
        </p:nvPicPr>
        <p:blipFill>
          <a:blip r:embed="rId4"/>
          <a:stretch/>
        </p:blipFill>
        <p:spPr>
          <a:xfrm>
            <a:off x="7561440" y="4648320"/>
            <a:ext cx="1223280" cy="270360"/>
          </a:xfrm>
          <a:prstGeom prst="rect">
            <a:avLst/>
          </a:prstGeom>
          <a:ln w="0">
            <a:noFill/>
          </a:ln>
        </p:spPr>
      </p:pic>
      <p:pic>
        <p:nvPicPr>
          <p:cNvPr id="2" name="Grafik 19" descr=""/>
          <p:cNvPicPr/>
          <p:nvPr/>
        </p:nvPicPr>
        <p:blipFill>
          <a:blip r:embed="rId5"/>
          <a:stretch/>
        </p:blipFill>
        <p:spPr>
          <a:xfrm>
            <a:off x="1944000" y="517320"/>
            <a:ext cx="2648880" cy="2534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latin typeface="Arial"/>
              </a:rPr>
              <a:t>Cliquez pour éditer le format du texte-titre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Cliquez pour éditer le format du plan de texte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niveau de plan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Troisième niveau de plan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Quatrième niveau de plan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Cinquième niveau de plan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Sixième niveau de plan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Septième niveau de plan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latin typeface="Arial"/>
              </a:rPr>
              <a:t>Cliquez pour éditer le format du texte-titre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Cliquez pour éditer le format du plan de texte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niveau de plan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Troisième niveau de plan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Quatrième niveau de plan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Cinquième niveau de plan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Sixième niveau de plan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Septième niveau de plan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latin typeface="Arial"/>
              </a:rPr>
              <a:t>Cliquez pour éditer le format du texte-titre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Cliquez pour éditer le format du plan de texte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niveau de plan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Troisième niveau de plan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Quatrième niveau de plan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Cinquième niveau de plan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Sixième niveau de plan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Septième niveau de plan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png"/><Relationship Id="rId3" Type="http://schemas.openxmlformats.org/officeDocument/2006/relationships/hyperlink" Target="https://twitter.com/LeNematode" TargetMode="External"/><Relationship Id="rId4" Type="http://schemas.openxmlformats.org/officeDocument/2006/relationships/image" Target="../media/image8.png"/><Relationship Id="rId5" Type="http://schemas.openxmlformats.org/officeDocument/2006/relationships/hyperlink" Target="https://rekyt.github.io/" TargetMode="External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platzhalter 1"/>
          <p:cNvSpPr/>
          <p:nvPr/>
        </p:nvSpPr>
        <p:spPr>
          <a:xfrm>
            <a:off x="540000" y="2725560"/>
            <a:ext cx="6839280" cy="71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i="1" lang="en-US" sz="1600" spc="-1" strike="noStrike">
                <a:solidFill>
                  <a:srgbClr val="000000"/>
                </a:solidFill>
                <a:latin typeface="Verdana"/>
              </a:rPr>
              <a:t>Matthias Grenié</a:t>
            </a:r>
            <a:r>
              <a:rPr b="0" i="1" lang="en-US" sz="1600" spc="-1" strike="noStrike">
                <a:solidFill>
                  <a:srgbClr val="000000"/>
                </a:solidFill>
                <a:latin typeface="Verdana"/>
              </a:rPr>
              <a:t>, Petr Pyšek, Franz Essl, Patrick Weigelt, Holger Kreft, Mark van Kleunen, Wayne Dawson, Ingolf Kühn, Helge Bruelheide, Marten Winter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8" name="Textplatzhalter 2"/>
          <p:cNvSpPr/>
          <p:nvPr/>
        </p:nvSpPr>
        <p:spPr>
          <a:xfrm>
            <a:off x="540000" y="1491840"/>
            <a:ext cx="6839280" cy="107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A barrier to global plant invasion ecology: gaps in trait availability for alien species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platzhalter 6"/>
          <p:cNvSpPr/>
          <p:nvPr/>
        </p:nvSpPr>
        <p:spPr>
          <a:xfrm>
            <a:off x="540000" y="3587760"/>
            <a:ext cx="6839280" cy="45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210"/>
              </a:spcBef>
              <a:tabLst>
                <a:tab algn="l" pos="0"/>
              </a:tabLst>
            </a:pPr>
            <a:r>
              <a:rPr b="0" lang="en-US" sz="1050" spc="-1" strike="noStrike">
                <a:solidFill>
                  <a:srgbClr val="000000"/>
                </a:solidFill>
                <a:latin typeface="Verdana"/>
              </a:rPr>
              <a:t>Neobiota 2022 – Tuesday 13</a:t>
            </a:r>
            <a:r>
              <a:rPr b="0" lang="en-US" sz="1050" spc="-1" strike="noStrike" baseline="33000">
                <a:solidFill>
                  <a:srgbClr val="000000"/>
                </a:solidFill>
                <a:latin typeface="Verdana"/>
              </a:rPr>
              <a:t>th</a:t>
            </a:r>
            <a:r>
              <a:rPr b="0" lang="en-US" sz="1050" spc="-1" strike="noStrike">
                <a:solidFill>
                  <a:srgbClr val="000000"/>
                </a:solidFill>
                <a:latin typeface="Verdana"/>
              </a:rPr>
              <a:t> of September 2022</a:t>
            </a:r>
            <a:endParaRPr b="0" lang="en-US" sz="1050" spc="-1" strike="noStrike"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1"/>
          <a:srcRect l="0" t="17085" r="0" b="0"/>
          <a:stretch/>
        </p:blipFill>
        <p:spPr>
          <a:xfrm>
            <a:off x="5832000" y="216000"/>
            <a:ext cx="3234600" cy="1440360"/>
          </a:xfrm>
          <a:prstGeom prst="rect">
            <a:avLst/>
          </a:prstGeom>
          <a:ln w="0">
            <a:noFill/>
          </a:ln>
        </p:spPr>
      </p:pic>
      <p:grpSp>
        <p:nvGrpSpPr>
          <p:cNvPr id="121" name=""/>
          <p:cNvGrpSpPr/>
          <p:nvPr/>
        </p:nvGrpSpPr>
        <p:grpSpPr>
          <a:xfrm>
            <a:off x="2608200" y="4532040"/>
            <a:ext cx="1671120" cy="469800"/>
            <a:chOff x="2608200" y="4532040"/>
            <a:chExt cx="1671120" cy="469800"/>
          </a:xfrm>
        </p:grpSpPr>
        <p:pic>
          <p:nvPicPr>
            <p:cNvPr id="122" name="" descr=""/>
            <p:cNvPicPr/>
            <p:nvPr/>
          </p:nvPicPr>
          <p:blipFill>
            <a:blip r:embed="rId2"/>
            <a:stretch/>
          </p:blipFill>
          <p:spPr>
            <a:xfrm>
              <a:off x="2608200" y="4532040"/>
              <a:ext cx="575280" cy="469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3" name=""/>
            <p:cNvSpPr/>
            <p:nvPr/>
          </p:nvSpPr>
          <p:spPr>
            <a:xfrm>
              <a:off x="3132000" y="4641840"/>
              <a:ext cx="1147320" cy="249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r>
                <a:rPr b="0" lang="en-US" sz="1050" spc="-1" strike="noStrike" u="sng">
                  <a:solidFill>
                    <a:srgbClr val="0000ff"/>
                  </a:solidFill>
                  <a:uFillTx/>
                  <a:latin typeface="Verdana"/>
                  <a:ea typeface="DejaVu Sans"/>
                  <a:hlinkClick r:id="rId3"/>
                </a:rPr>
                <a:t>@LeNematode</a:t>
              </a:r>
              <a:endParaRPr b="0" lang="en-US" sz="1050" spc="-1" strike="noStrike">
                <a:latin typeface="Arial"/>
              </a:endParaRPr>
            </a:p>
          </p:txBody>
        </p:sp>
      </p:grpSp>
      <p:grpSp>
        <p:nvGrpSpPr>
          <p:cNvPr id="124" name=""/>
          <p:cNvGrpSpPr/>
          <p:nvPr/>
        </p:nvGrpSpPr>
        <p:grpSpPr>
          <a:xfrm>
            <a:off x="4532760" y="4513680"/>
            <a:ext cx="2224440" cy="506520"/>
            <a:chOff x="4532760" y="4513680"/>
            <a:chExt cx="2224440" cy="506520"/>
          </a:xfrm>
        </p:grpSpPr>
        <p:pic>
          <p:nvPicPr>
            <p:cNvPr id="125" name="" descr=""/>
            <p:cNvPicPr/>
            <p:nvPr/>
          </p:nvPicPr>
          <p:blipFill>
            <a:blip r:embed="rId4"/>
            <a:stretch/>
          </p:blipFill>
          <p:spPr>
            <a:xfrm>
              <a:off x="4532760" y="4513680"/>
              <a:ext cx="506520" cy="506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6" name=""/>
            <p:cNvSpPr/>
            <p:nvPr/>
          </p:nvSpPr>
          <p:spPr>
            <a:xfrm>
              <a:off x="5004000" y="4641840"/>
              <a:ext cx="1753200" cy="249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r>
                <a:rPr b="0" lang="en-US" sz="1050" spc="-1" strike="noStrike" u="sng">
                  <a:solidFill>
                    <a:srgbClr val="0000ff"/>
                  </a:solidFill>
                  <a:uFillTx/>
                  <a:latin typeface="Verdana"/>
                  <a:ea typeface="DejaVu Sans"/>
                  <a:hlinkClick r:id="rId5"/>
                </a:rPr>
                <a:t>https://rekyt.github.io/</a:t>
              </a:r>
              <a:endParaRPr b="0" lang="en-US" sz="1050" spc="-1" strike="noStrike">
                <a:latin typeface="Arial"/>
              </a:endParaRPr>
            </a:p>
          </p:txBody>
        </p:sp>
      </p:grpSp>
      <p:pic>
        <p:nvPicPr>
          <p:cNvPr id="127" name="" descr=""/>
          <p:cNvPicPr/>
          <p:nvPr/>
        </p:nvPicPr>
        <p:blipFill>
          <a:blip r:embed="rId6"/>
          <a:stretch/>
        </p:blipFill>
        <p:spPr>
          <a:xfrm>
            <a:off x="540000" y="4582800"/>
            <a:ext cx="1763280" cy="367920"/>
          </a:xfrm>
          <a:prstGeom prst="rect">
            <a:avLst/>
          </a:prstGeom>
          <a:ln w="0">
            <a:noFill/>
          </a:ln>
        </p:spPr>
      </p:pic>
      <p:pic>
        <p:nvPicPr>
          <p:cNvPr id="128" name="" descr=""/>
          <p:cNvPicPr/>
          <p:nvPr/>
        </p:nvPicPr>
        <p:blipFill>
          <a:blip r:embed="rId7"/>
          <a:stretch/>
        </p:blipFill>
        <p:spPr>
          <a:xfrm>
            <a:off x="6670800" y="3600000"/>
            <a:ext cx="2149200" cy="790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oliennummernplatzhalter 1_3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C9AE4CF2-ACE8-4B6A-9CF0-5767B8ACE4B0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70" name="Textplatzhalter 2_3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Going Further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Foliennummernplatzhalter 1_4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E46B5855-4FD7-483B-80A8-2093425AF36D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72" name="Textplatzhalter 2_5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Closing the trait gaps?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platzhalter 1"/>
          <p:cNvSpPr/>
          <p:nvPr/>
        </p:nvSpPr>
        <p:spPr>
          <a:xfrm>
            <a:off x="1224000" y="3116160"/>
            <a:ext cx="6839280" cy="30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Textplatzhalter 2"/>
          <p:cNvSpPr/>
          <p:nvPr/>
        </p:nvSpPr>
        <p:spPr>
          <a:xfrm>
            <a:off x="1224000" y="1890360"/>
            <a:ext cx="6839280" cy="107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Foliennummernplatzhalter 3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C366E994-82A7-454B-9D66-37F8BDF29B78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oliennummernplatzhalter 1_ 1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D37F69DC-0933-4F5E-AA7E-0E61492327C3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30" name="Textplatzhalter 2_ 1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Functional Traits?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31" name="Picture 6" descr=""/>
          <p:cNvPicPr/>
          <p:nvPr/>
        </p:nvPicPr>
        <p:blipFill>
          <a:blip r:embed="rId1"/>
          <a:stretch/>
        </p:blipFill>
        <p:spPr>
          <a:xfrm>
            <a:off x="1013400" y="2017080"/>
            <a:ext cx="2797920" cy="2379240"/>
          </a:xfrm>
          <a:prstGeom prst="rect">
            <a:avLst/>
          </a:prstGeom>
          <a:ln w="0">
            <a:noFill/>
          </a:ln>
        </p:spPr>
      </p:pic>
      <p:pic>
        <p:nvPicPr>
          <p:cNvPr id="132" name="Picture 8" descr=""/>
          <p:cNvPicPr/>
          <p:nvPr/>
        </p:nvPicPr>
        <p:blipFill>
          <a:blip r:embed="rId2"/>
          <a:stretch/>
        </p:blipFill>
        <p:spPr>
          <a:xfrm>
            <a:off x="5788800" y="1877040"/>
            <a:ext cx="1440000" cy="26589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7"/>
          <p:cNvSpPr/>
          <p:nvPr/>
        </p:nvSpPr>
        <p:spPr>
          <a:xfrm>
            <a:off x="4431240" y="926280"/>
            <a:ext cx="415512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Functional traits</a:t>
            </a: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 explain species relationships within communities through</a:t>
            </a:r>
            <a:br>
              <a:rPr sz="1400"/>
            </a:b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community ecology</a:t>
            </a: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/</a:t>
            </a: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coexistence theory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4" name="TextBox 9"/>
          <p:cNvSpPr/>
          <p:nvPr/>
        </p:nvSpPr>
        <p:spPr>
          <a:xfrm rot="15000">
            <a:off x="556560" y="907920"/>
            <a:ext cx="370836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Functional traits</a:t>
            </a: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 let us </a:t>
            </a: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gain insight</a:t>
            </a:r>
            <a:br>
              <a:rPr sz="1400"/>
            </a:b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to</a:t>
            </a: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 </a:t>
            </a: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the ecology of species</a:t>
            </a:r>
            <a:br>
              <a:rPr sz="1400"/>
            </a:b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(Díaz et al. 2016)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" descr=""/>
          <p:cNvPicPr/>
          <p:nvPr/>
        </p:nvPicPr>
        <p:blipFill>
          <a:blip r:embed="rId1"/>
          <a:srcRect l="28406" t="2466" r="33319" b="45977"/>
          <a:stretch/>
        </p:blipFill>
        <p:spPr>
          <a:xfrm>
            <a:off x="869400" y="768960"/>
            <a:ext cx="2658600" cy="2651040"/>
          </a:xfrm>
          <a:prstGeom prst="rect">
            <a:avLst/>
          </a:prstGeom>
          <a:ln w="0">
            <a:noFill/>
          </a:ln>
        </p:spPr>
      </p:pic>
      <p:sp>
        <p:nvSpPr>
          <p:cNvPr id="136" name="Foliennummernplatzhalter 1_2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9C409779-D6F7-4241-AA35-A2C5E919CEE8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37" name="Textplatzhalter 2_4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Towards the Functional Invasion Community Ecology?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8" name="TextBox 10"/>
          <p:cNvSpPr/>
          <p:nvPr/>
        </p:nvSpPr>
        <p:spPr>
          <a:xfrm>
            <a:off x="929160" y="3782160"/>
            <a:ext cx="7286040" cy="303840"/>
          </a:xfrm>
          <a:prstGeom prst="rect">
            <a:avLst/>
          </a:prstGeom>
          <a:solidFill>
            <a:srgbClr val="76a4d2"/>
          </a:solidFill>
          <a:ln w="0">
            <a:noFill/>
          </a:ln>
          <a:effectLst>
            <a:softEdge rad="31680"/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We need </a:t>
            </a: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massive trait data</a:t>
            </a: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 on alien species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9" name="TextBox 1"/>
          <p:cNvSpPr/>
          <p:nvPr/>
        </p:nvSpPr>
        <p:spPr>
          <a:xfrm rot="15000">
            <a:off x="1126800" y="3347640"/>
            <a:ext cx="2142000" cy="30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Funk et al. 2008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0" name=""/>
          <p:cNvSpPr txBox="1"/>
          <p:nvPr/>
        </p:nvSpPr>
        <p:spPr>
          <a:xfrm>
            <a:off x="1382760" y="4212000"/>
            <a:ext cx="6378840" cy="540000"/>
          </a:xfrm>
          <a:prstGeom prst="rect">
            <a:avLst/>
          </a:prstGeom>
          <a:gradFill rotWithShape="0">
            <a:gsLst>
              <a:gs pos="0">
                <a:srgbClr val="ffdd4e"/>
              </a:gs>
              <a:gs pos="100000">
                <a:srgbClr val="ffdd4e">
                  <a:alpha val="0"/>
                </a:srgbClr>
              </a:gs>
            </a:gsLst>
            <a:lin ang="5400000"/>
          </a:gradFill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What do we know of functional traits of alien (plant) species at global scale?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41" name="" descr=""/>
          <p:cNvPicPr/>
          <p:nvPr/>
        </p:nvPicPr>
        <p:blipFill>
          <a:blip r:embed="rId2"/>
          <a:stretch/>
        </p:blipFill>
        <p:spPr>
          <a:xfrm>
            <a:off x="4556520" y="1360440"/>
            <a:ext cx="4083480" cy="74808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"/>
          <p:cNvSpPr/>
          <p:nvPr/>
        </p:nvSpPr>
        <p:spPr>
          <a:xfrm rot="15000">
            <a:off x="5271480" y="2197080"/>
            <a:ext cx="2652120" cy="30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Gallien &amp; Carboni 2016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3" name="TextBox 3"/>
          <p:cNvSpPr/>
          <p:nvPr/>
        </p:nvSpPr>
        <p:spPr>
          <a:xfrm rot="15000">
            <a:off x="4911480" y="2918520"/>
            <a:ext cx="3372120" cy="30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→ </a:t>
            </a: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Importance of </a:t>
            </a: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functional traits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>
                <p:childTnLst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Foliennummernplatzhalter 1_0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98EA4DEF-6B82-4B48-9DEE-6BE602EB4745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45" name="Textplatzhalter 2_2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Merging Alien Species List and Global Traits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146" name=""/>
          <p:cNvGrpSpPr/>
          <p:nvPr/>
        </p:nvGrpSpPr>
        <p:grpSpPr>
          <a:xfrm>
            <a:off x="874800" y="1584000"/>
            <a:ext cx="2149200" cy="1532160"/>
            <a:chOff x="874800" y="1584000"/>
            <a:chExt cx="2149200" cy="1532160"/>
          </a:xfrm>
        </p:grpSpPr>
        <p:sp>
          <p:nvSpPr>
            <p:cNvPr id="147" name=""/>
            <p:cNvSpPr/>
            <p:nvPr/>
          </p:nvSpPr>
          <p:spPr>
            <a:xfrm>
              <a:off x="941400" y="1584000"/>
              <a:ext cx="2015640" cy="644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spcBef>
                  <a:spcPts val="1134"/>
                </a:spcBef>
              </a:pPr>
              <a:r>
                <a:rPr b="0" lang="en-US" sz="1200" spc="-1" strike="noStrike">
                  <a:latin typeface="Verdana"/>
                </a:rPr>
                <a:t>Alien status</a:t>
              </a:r>
              <a:br>
                <a:rPr sz="1800"/>
              </a:br>
              <a:r>
                <a:rPr b="0" lang="en-US" sz="1200" spc="-1" strike="noStrike">
                  <a:latin typeface="Verdana"/>
                </a:rPr>
                <a:t>and distribution</a:t>
              </a:r>
              <a:endParaRPr b="0" lang="en-US" sz="1200" spc="-1" strike="noStrike">
                <a:latin typeface="Arial"/>
              </a:endParaRPr>
            </a:p>
          </p:txBody>
        </p:sp>
        <p:pic>
          <p:nvPicPr>
            <p:cNvPr id="148" name="" descr=""/>
            <p:cNvPicPr/>
            <p:nvPr/>
          </p:nvPicPr>
          <p:blipFill>
            <a:blip r:embed="rId1"/>
            <a:stretch/>
          </p:blipFill>
          <p:spPr>
            <a:xfrm>
              <a:off x="874800" y="2325600"/>
              <a:ext cx="2149200" cy="79056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49" name=""/>
          <p:cNvGrpSpPr/>
          <p:nvPr/>
        </p:nvGrpSpPr>
        <p:grpSpPr>
          <a:xfrm>
            <a:off x="5148360" y="1238760"/>
            <a:ext cx="3099960" cy="2032560"/>
            <a:chOff x="5148360" y="1238760"/>
            <a:chExt cx="3099960" cy="2032560"/>
          </a:xfrm>
        </p:grpSpPr>
        <p:grpSp>
          <p:nvGrpSpPr>
            <p:cNvPr id="150" name=""/>
            <p:cNvGrpSpPr/>
            <p:nvPr/>
          </p:nvGrpSpPr>
          <p:grpSpPr>
            <a:xfrm>
              <a:off x="5148360" y="1584000"/>
              <a:ext cx="3099960" cy="1687320"/>
              <a:chOff x="5148360" y="1584000"/>
              <a:chExt cx="3099960" cy="1687320"/>
            </a:xfrm>
          </p:grpSpPr>
          <p:pic>
            <p:nvPicPr>
              <p:cNvPr id="151" name="" descr=""/>
              <p:cNvPicPr/>
              <p:nvPr/>
            </p:nvPicPr>
            <p:blipFill>
              <a:blip r:embed="rId2"/>
              <a:stretch/>
            </p:blipFill>
            <p:spPr>
              <a:xfrm>
                <a:off x="6973200" y="2817000"/>
                <a:ext cx="1275120" cy="45432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152" name="" descr=""/>
              <p:cNvPicPr/>
              <p:nvPr/>
            </p:nvPicPr>
            <p:blipFill>
              <a:blip r:embed="rId3"/>
              <a:stretch/>
            </p:blipFill>
            <p:spPr>
              <a:xfrm>
                <a:off x="7184520" y="1584000"/>
                <a:ext cx="838800" cy="97164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153" name="" descr=""/>
              <p:cNvPicPr/>
              <p:nvPr/>
            </p:nvPicPr>
            <p:blipFill>
              <a:blip r:embed="rId4"/>
              <a:stretch/>
            </p:blipFill>
            <p:spPr>
              <a:xfrm>
                <a:off x="5148360" y="1822680"/>
                <a:ext cx="1260360" cy="49428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154" name="" descr=""/>
              <p:cNvPicPr/>
              <p:nvPr/>
            </p:nvPicPr>
            <p:blipFill>
              <a:blip r:embed="rId5"/>
              <a:stretch/>
            </p:blipFill>
            <p:spPr>
              <a:xfrm>
                <a:off x="5215320" y="2728800"/>
                <a:ext cx="1126800" cy="486720"/>
              </a:xfrm>
              <a:prstGeom prst="rect">
                <a:avLst/>
              </a:prstGeom>
              <a:ln w="0">
                <a:noFill/>
              </a:ln>
            </p:spPr>
          </p:pic>
        </p:grpSp>
        <p:sp>
          <p:nvSpPr>
            <p:cNvPr id="155" name=""/>
            <p:cNvSpPr/>
            <p:nvPr/>
          </p:nvSpPr>
          <p:spPr>
            <a:xfrm>
              <a:off x="5816520" y="1238760"/>
              <a:ext cx="2051640" cy="367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spcBef>
                  <a:spcPts val="1134"/>
                </a:spcBef>
              </a:pPr>
              <a:r>
                <a:rPr b="0" lang="en-US" sz="1400" spc="-1" strike="noStrike">
                  <a:latin typeface="Verdana"/>
                </a:rPr>
                <a:t>(Open) Trait Data</a:t>
              </a:r>
              <a:endParaRPr b="0" lang="en-US" sz="1400" spc="-1" strike="noStrike">
                <a:latin typeface="Arial"/>
              </a:endParaRPr>
            </a:p>
          </p:txBody>
        </p:sp>
      </p:grpSp>
      <p:sp>
        <p:nvSpPr>
          <p:cNvPr id="156" name=""/>
          <p:cNvSpPr/>
          <p:nvPr/>
        </p:nvSpPr>
        <p:spPr>
          <a:xfrm>
            <a:off x="3618000" y="2216880"/>
            <a:ext cx="863640" cy="287640"/>
          </a:xfrm>
          <a:custGeom>
            <a:avLst/>
            <a:gdLst>
              <a:gd name="textAreaLeft" fmla="*/ 0 w 863640"/>
              <a:gd name="textAreaRight" fmla="*/ 864000 w 863640"/>
              <a:gd name="textAreaTop" fmla="*/ 0 h 287640"/>
              <a:gd name="textAreaBottom" fmla="*/ 288000 h 287640"/>
            </a:gdLst>
            <a:ahLst/>
            <a:rect l="textAreaLeft" t="textAreaTop" r="textAreaRight" b="textAreaBottom"/>
            <a:pathLst>
              <a:path w="2402" h="802">
                <a:moveTo>
                  <a:pt x="0" y="400"/>
                </a:moveTo>
                <a:lnTo>
                  <a:pt x="523" y="0"/>
                </a:lnTo>
                <a:lnTo>
                  <a:pt x="523" y="214"/>
                </a:lnTo>
                <a:lnTo>
                  <a:pt x="1877" y="214"/>
                </a:lnTo>
                <a:lnTo>
                  <a:pt x="1877" y="0"/>
                </a:lnTo>
                <a:lnTo>
                  <a:pt x="2401" y="400"/>
                </a:lnTo>
                <a:lnTo>
                  <a:pt x="1877" y="801"/>
                </a:lnTo>
                <a:lnTo>
                  <a:pt x="1877" y="586"/>
                </a:lnTo>
                <a:lnTo>
                  <a:pt x="523" y="586"/>
                </a:lnTo>
                <a:lnTo>
                  <a:pt x="523" y="801"/>
                </a:lnTo>
                <a:lnTo>
                  <a:pt x="0" y="400"/>
                </a:lnTo>
              </a:path>
            </a:pathLst>
          </a:custGeom>
          <a:solidFill>
            <a:srgbClr val="666666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"/>
          <p:cNvSpPr/>
          <p:nvPr/>
        </p:nvSpPr>
        <p:spPr>
          <a:xfrm>
            <a:off x="1224360" y="4136400"/>
            <a:ext cx="6695640" cy="52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1400" spc="-1" strike="noStrike">
                <a:latin typeface="Verdana"/>
              </a:rPr>
              <a:t>16 538</a:t>
            </a:r>
            <a:r>
              <a:rPr b="0" lang="en-US" sz="1400" spc="-1" strike="noStrike">
                <a:latin typeface="Verdana"/>
              </a:rPr>
              <a:t> species from GloNAF</a:t>
            </a:r>
            <a:br>
              <a:rPr sz="1800"/>
            </a:br>
            <a:r>
              <a:rPr b="1" lang="en-US" sz="1400" spc="-1" strike="noStrike">
                <a:latin typeface="Verdana"/>
              </a:rPr>
              <a:t>→ 15 490 </a:t>
            </a:r>
            <a:r>
              <a:rPr b="0" lang="en-US" sz="1400" spc="-1" strike="noStrike">
                <a:latin typeface="Verdana"/>
              </a:rPr>
              <a:t>species with</a:t>
            </a:r>
            <a:r>
              <a:rPr b="1" lang="en-US" sz="1400" spc="-1" strike="noStrike">
                <a:latin typeface="Verdana"/>
              </a:rPr>
              <a:t> at least one trait (consolidated data)</a:t>
            </a:r>
            <a:r>
              <a:rPr b="0" lang="en-US" sz="1400" spc="-1" strike="noStrike">
                <a:latin typeface="Verdana"/>
              </a:rPr>
              <a:t>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1323000" y="3636000"/>
            <a:ext cx="6497640" cy="52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latin typeface="Verdana"/>
              </a:rPr>
              <a:t>Taxonomic Harmonization (Grenié et al. 2022)</a:t>
            </a:r>
            <a:br>
              <a:rPr sz="1800"/>
            </a:br>
            <a:r>
              <a:rPr b="0" lang="en-US" sz="1400" spc="-1" strike="noStrike">
                <a:latin typeface="Verdana"/>
              </a:rPr>
              <a:t>+ Trait Harmonization + Trait Categorization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Foliennummernplatzhalter 1_ 2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F9A0808B-6A37-4B15-8BB7-CB92C8A0DA06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60" name="Textplatzhalter 2_ 2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Single Trait and Trait Combinations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Foliennummernplatzhalter 1_5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9C84708B-3CDC-4CFA-9B37-FCAAA00040D0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62" name="Textplatzhalter 2_6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Most frequently measured traits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Foliennummernplatzhalter 1_7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47F2BA60-2A64-400C-8D9B-0CBB74DB0884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64" name="Textplatzhalter 2_7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Distribution of Trait Combinations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Foliennummernplatzhalter 1_1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B670448C-1DA5-4D5A-982A-68FF39BF6D44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66" name="Textplatzhalter 2_0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Geographical Availability of Trait Data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Foliennummernplatzhalter 1_8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9D3B3A44-9017-4B98-88C1-58056AB986E0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68" name="Textplatzhalter 2_8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Widespread and Invasive Species are better known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</TotalTime>
  <Application>LibreOffice/7.4.0.3$Windows_X86_64 LibreOffice_project/f85e47c08ddd19c015c0114a68350214f7066f5a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2022-09-07T09:01:24Z</dcterms:created>
  <dc:creator>Matthias Grenié</dc:creator>
  <dc:description/>
  <dc:language>fr-FR</dc:language>
  <cp:lastModifiedBy>Matthias Grenié</cp:lastModifiedBy>
  <dcterms:modified xsi:type="dcterms:W3CDTF">2022-09-08T15:46:28Z</dcterms:modified>
  <cp:revision>19</cp:revision>
  <dc:subject/>
  <dc:title>iDiv 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r8>0</vt:r8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r8>0</vt:r8>
  </property>
  <property fmtid="{D5CDD505-2E9C-101B-9397-08002B2CF9AE}" pid="6" name="Notes">
    <vt:r8>0</vt:r8>
  </property>
  <property fmtid="{D5CDD505-2E9C-101B-9397-08002B2CF9AE}" pid="7" name="PresentationFormat">
    <vt:lpwstr>Bildschirmpräsentation (16:9)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r8>35</vt:r8>
  </property>
</Properties>
</file>